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56" r:id="rId4"/>
    <p:sldId id="258" r:id="rId5"/>
    <p:sldId id="262" r:id="rId6"/>
    <p:sldId id="260" r:id="rId7"/>
    <p:sldId id="261" r:id="rId8"/>
    <p:sldId id="264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4" d="100"/>
          <a:sy n="94" d="100"/>
        </p:scale>
        <p:origin x="24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F8AE-8C19-4D5F-8366-68DCB80946B5}" type="datetimeFigureOut">
              <a:rPr lang="zh-CN" altLang="en-US" smtClean="0"/>
              <a:t>2015/7/25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F64CF-10E4-44B8-A7C3-A029318553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8738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F8AE-8C19-4D5F-8366-68DCB80946B5}" type="datetimeFigureOut">
              <a:rPr lang="zh-CN" altLang="en-US" smtClean="0"/>
              <a:t>2015/7/25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F64CF-10E4-44B8-A7C3-A029318553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1158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F8AE-8C19-4D5F-8366-68DCB80946B5}" type="datetimeFigureOut">
              <a:rPr lang="zh-CN" altLang="en-US" smtClean="0"/>
              <a:t>2015/7/25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F64CF-10E4-44B8-A7C3-A029318553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1629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F8AE-8C19-4D5F-8366-68DCB80946B5}" type="datetimeFigureOut">
              <a:rPr lang="zh-CN" altLang="en-US" smtClean="0"/>
              <a:t>2015/7/25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F64CF-10E4-44B8-A7C3-A029318553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00222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F8AE-8C19-4D5F-8366-68DCB80946B5}" type="datetimeFigureOut">
              <a:rPr lang="zh-CN" altLang="en-US" smtClean="0"/>
              <a:t>2015/7/25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F64CF-10E4-44B8-A7C3-A029318553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8231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F8AE-8C19-4D5F-8366-68DCB80946B5}" type="datetimeFigureOut">
              <a:rPr lang="zh-CN" altLang="en-US" smtClean="0"/>
              <a:t>2015/7/25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F64CF-10E4-44B8-A7C3-A029318553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7946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F8AE-8C19-4D5F-8366-68DCB80946B5}" type="datetimeFigureOut">
              <a:rPr lang="zh-CN" altLang="en-US" smtClean="0"/>
              <a:t>2015/7/25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F64CF-10E4-44B8-A7C3-A029318553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7397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F8AE-8C19-4D5F-8366-68DCB80946B5}" type="datetimeFigureOut">
              <a:rPr lang="zh-CN" altLang="en-US" smtClean="0"/>
              <a:t>2015/7/25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F64CF-10E4-44B8-A7C3-A029318553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0443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F8AE-8C19-4D5F-8366-68DCB80946B5}" type="datetimeFigureOut">
              <a:rPr lang="zh-CN" altLang="en-US" smtClean="0"/>
              <a:t>2015/7/25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F64CF-10E4-44B8-A7C3-A029318553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0691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F8AE-8C19-4D5F-8366-68DCB80946B5}" type="datetimeFigureOut">
              <a:rPr lang="zh-CN" altLang="en-US" smtClean="0"/>
              <a:t>2015/7/25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F64CF-10E4-44B8-A7C3-A029318553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3906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F8AE-8C19-4D5F-8366-68DCB80946B5}" type="datetimeFigureOut">
              <a:rPr lang="zh-CN" altLang="en-US" smtClean="0"/>
              <a:t>2015/7/25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F64CF-10E4-44B8-A7C3-A029318553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1074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1F8AE-8C19-4D5F-8366-68DCB80946B5}" type="datetimeFigureOut">
              <a:rPr lang="zh-CN" altLang="en-US" smtClean="0"/>
              <a:t>2015/7/25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F64CF-10E4-44B8-A7C3-A029318553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8538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666959" y="728283"/>
            <a:ext cx="78249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7200" dirty="0" smtClean="0"/>
              <a:t>Contest </a:t>
            </a:r>
            <a:r>
              <a:rPr lang="zh-CN" altLang="en-US" sz="7200" dirty="0" smtClean="0"/>
              <a:t>⑨ </a:t>
            </a:r>
            <a:r>
              <a:rPr lang="en-US" altLang="zh-CN" sz="7200" dirty="0" smtClean="0"/>
              <a:t>by </a:t>
            </a:r>
            <a:r>
              <a:rPr lang="en-US" altLang="zh-CN" sz="7200" dirty="0" err="1" smtClean="0"/>
              <a:t>Axiba</a:t>
            </a:r>
            <a:endParaRPr lang="zh-CN" altLang="en-US" sz="7200" dirty="0"/>
          </a:p>
        </p:txBody>
      </p:sp>
      <p:sp>
        <p:nvSpPr>
          <p:cNvPr id="3" name="文本框 2"/>
          <p:cNvSpPr txBox="1"/>
          <p:nvPr/>
        </p:nvSpPr>
        <p:spPr>
          <a:xfrm>
            <a:off x="2508530" y="2662280"/>
            <a:ext cx="743658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A. Legends </a:t>
            </a:r>
            <a:r>
              <a:rPr lang="en-US" altLang="zh-CN" sz="2400" dirty="0"/>
              <a:t>of the Three Kingdoms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B. Hula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 smtClean="0"/>
              <a:t>C</a:t>
            </a:r>
            <a:r>
              <a:rPr lang="en-US" altLang="zh-CN" sz="2400" dirty="0"/>
              <a:t>. </a:t>
            </a:r>
            <a:r>
              <a:rPr lang="en-US" altLang="zh-CN" sz="2400" dirty="0" err="1"/>
              <a:t>PowerUp</a:t>
            </a:r>
            <a:endParaRPr lang="en-US" altLang="zh-CN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/>
              <a:t>D. Cut Circle</a:t>
            </a:r>
            <a:endParaRPr lang="en-US" altLang="zh-CN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/>
              <a:t>E. Love letters</a:t>
            </a:r>
            <a:endParaRPr lang="en-US" altLang="zh-CN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dirty="0"/>
              <a:t>F. Parity Modulo P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08725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99856" y="145657"/>
            <a:ext cx="7772400" cy="1034759"/>
          </a:xfrm>
        </p:spPr>
        <p:txBody>
          <a:bodyPr>
            <a:normAutofit/>
          </a:bodyPr>
          <a:lstStyle/>
          <a:p>
            <a:r>
              <a:rPr lang="en-US" altLang="zh-CN" sz="4400" dirty="0" smtClean="0"/>
              <a:t>E. Love </a:t>
            </a:r>
            <a:r>
              <a:rPr lang="en-US" altLang="zh-CN" sz="4400" dirty="0" smtClean="0"/>
              <a:t>Letters</a:t>
            </a:r>
            <a:endParaRPr lang="zh-CN" altLang="en-US" sz="4400" dirty="0"/>
          </a:p>
        </p:txBody>
      </p:sp>
      <p:sp>
        <p:nvSpPr>
          <p:cNvPr id="3" name="文本框 2"/>
          <p:cNvSpPr txBox="1"/>
          <p:nvPr/>
        </p:nvSpPr>
        <p:spPr>
          <a:xfrm>
            <a:off x="749597" y="1553671"/>
            <a:ext cx="100209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题目大意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</a:p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 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就是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把一个字符串一个字母一个字母地抄到另一张纸上，遇到“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#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”就抄到头部，遇到“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%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”抄到尾部，然后输出抄下来的字符串</a:t>
            </a:r>
            <a:endParaRPr lang="en-US" altLang="zh-CN" dirty="0">
              <a:latin typeface="微软雅黑" pitchFamily="34" charset="-122"/>
              <a:ea typeface="微软雅黑" pitchFamily="34" charset="-122"/>
            </a:endParaRPr>
          </a:p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83433" y="3127255"/>
            <a:ext cx="9605246" cy="1289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【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解法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】</a:t>
            </a:r>
          </a:p>
          <a:p>
            <a:pPr indent="457200">
              <a:lnSpc>
                <a:spcPct val="150000"/>
              </a:lnSpc>
            </a:pP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	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签到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题</a:t>
            </a:r>
          </a:p>
          <a:p>
            <a:pPr indent="457200">
              <a:lnSpc>
                <a:spcPct val="150000"/>
              </a:lnSpc>
            </a:pP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	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用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链表即可，单纯用数组然后一个一个移动的话会被卡掉。</a:t>
            </a:r>
            <a:endParaRPr lang="zh-CN" altLang="en-US" dirty="0"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79733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266422" y="330804"/>
            <a:ext cx="9144000" cy="1655762"/>
          </a:xfrm>
        </p:spPr>
        <p:txBody>
          <a:bodyPr>
            <a:normAutofit/>
          </a:bodyPr>
          <a:lstStyle/>
          <a:p>
            <a:r>
              <a:rPr lang="en-US" altLang="zh-CN" sz="4400" dirty="0" smtClean="0"/>
              <a:t>A.</a:t>
            </a:r>
            <a:r>
              <a:rPr lang="en-US" altLang="zh-CN" sz="4400" dirty="0"/>
              <a:t> </a:t>
            </a:r>
            <a:r>
              <a:rPr lang="en-US" altLang="zh-CN" sz="4000" dirty="0"/>
              <a:t>Legends of the Three Kingdoms</a:t>
            </a:r>
            <a:endParaRPr lang="zh-CN" altLang="en-US" sz="4000" dirty="0"/>
          </a:p>
        </p:txBody>
      </p:sp>
      <p:sp>
        <p:nvSpPr>
          <p:cNvPr id="4" name="文本框 3"/>
          <p:cNvSpPr txBox="1"/>
          <p:nvPr/>
        </p:nvSpPr>
        <p:spPr>
          <a:xfrm>
            <a:off x="1266422" y="1158685"/>
            <a:ext cx="932430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 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最近迷上了三国杀，玩了一段时间后，他发现，如果一个人掉线了，会有一个机器人代替这个人出牌，他很好奇，如果两个机器人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1V1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对决，最后哪个机器人会赢，于是他委托你进行这个试验。因为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不想让试验太复杂，所以他简化了试验方案，方案如下：</a:t>
            </a:r>
          </a:p>
          <a:p>
            <a:r>
              <a:rPr lang="zh-CN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游戏规则：</a:t>
            </a:r>
          </a:p>
          <a:p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牌组中只有 杀，闪， 南蛮入侵， 无懈可击几种牌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分别用 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 S N W 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来表示  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(sort-K N S W)</a:t>
            </a:r>
          </a:p>
          <a:p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牌组共有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张牌，初始两个机器人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和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手牌均为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；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和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初始生命均为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；</a:t>
            </a:r>
          </a:p>
          <a:p>
            <a:r>
              <a:rPr lang="zh-CN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输赢判断：</a:t>
            </a:r>
          </a:p>
          <a:p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如果在某一回合，一方血量为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  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则失败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zh-CN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如果牌组中牌用完，双方均没死，则摸牌一方用完手牌后，生命值低者输；若两者生命相同，平局</a:t>
            </a:r>
          </a:p>
          <a:p>
            <a:r>
              <a:rPr lang="zh-CN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机器人逻辑：</a:t>
            </a:r>
          </a:p>
          <a:p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第一回合 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各摸四张牌，但不能进行操作（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先）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之后每回合 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先摸两张牌，然后使用手中所有能使用的牌 </a:t>
            </a:r>
            <a:r>
              <a:rPr lang="en-US" altLang="zh-CN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然后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摸两张牌，出牌方式同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</a:p>
          <a:p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如果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使用南蛮入侵，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必须出杀或者 无懈可击来抵消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如果都有则优先使用无懈可击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，否则扣一点血，反之亦然；</a:t>
            </a:r>
          </a:p>
          <a:p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如果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使用杀，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必须使用闪来抵消，否则扣一点血，反之亦然；</a:t>
            </a:r>
          </a:p>
          <a:p>
            <a:r>
              <a:rPr lang="zh-CN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输入：</a:t>
            </a:r>
            <a:r>
              <a:rPr lang="en-US" altLang="zh-C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 </a:t>
            </a:r>
            <a:r>
              <a:rPr lang="zh-CN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输出：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</a:t>
            </a:r>
            <a:endParaRPr lang="en-US" altLang="zh-CN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牌组</a:t>
            </a:r>
            <a:r>
              <a:rPr lang="zh-CN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牌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的数量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n(n=8+2*k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，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为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&gt;=4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的整数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           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胜利者编号或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"No one!”</a:t>
            </a:r>
          </a:p>
          <a:p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牌组牌的种类和顺序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从左向右对应上下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50759" y="1158685"/>
            <a:ext cx="1015663" cy="412123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读懂题意，简单模拟。</a:t>
            </a:r>
            <a:endParaRPr lang="en-US" altLang="zh-CN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可以用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string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类的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erase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、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find</a:t>
            </a:r>
            <a:r>
              <a:rPr lang="zh-CN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、</a:t>
            </a:r>
            <a:r>
              <a:rPr lang="en-US" altLang="zh-C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append……</a:t>
            </a:r>
            <a:endParaRPr lang="zh-CN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903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351370" y="404602"/>
            <a:ext cx="78088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B. Hula</a:t>
            </a:r>
            <a:endParaRPr lang="zh-CN" altLang="en-US" sz="2400" dirty="0"/>
          </a:p>
        </p:txBody>
      </p:sp>
      <p:sp>
        <p:nvSpPr>
          <p:cNvPr id="3" name="文本框 2"/>
          <p:cNvSpPr txBox="1"/>
          <p:nvPr/>
        </p:nvSpPr>
        <p:spPr>
          <a:xfrm>
            <a:off x="566442" y="1294726"/>
            <a:ext cx="1075431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【</a:t>
            </a:r>
            <a:r>
              <a:rPr lang="zh-CN" altLang="en-US" dirty="0" smtClean="0"/>
              <a:t>题目大意</a:t>
            </a:r>
            <a:r>
              <a:rPr lang="en-US" altLang="zh-CN" dirty="0" smtClean="0"/>
              <a:t>】</a:t>
            </a:r>
          </a:p>
          <a:p>
            <a:r>
              <a:rPr lang="en-US" altLang="zh-CN" dirty="0"/>
              <a:t> </a:t>
            </a:r>
            <a:r>
              <a:rPr lang="en-US" altLang="zh-CN" dirty="0" smtClean="0"/>
              <a:t>        Alice</a:t>
            </a:r>
            <a:r>
              <a:rPr lang="zh-CN" altLang="en-US" dirty="0" smtClean="0"/>
              <a:t>和</a:t>
            </a:r>
            <a:r>
              <a:rPr lang="en-US" altLang="zh-CN" dirty="0" smtClean="0"/>
              <a:t>Bob</a:t>
            </a:r>
            <a:r>
              <a:rPr lang="zh-CN" altLang="en-US" dirty="0" smtClean="0"/>
              <a:t>进行</a:t>
            </a:r>
            <a:r>
              <a:rPr lang="en-US" altLang="zh-CN" dirty="0" smtClean="0"/>
              <a:t>n</a:t>
            </a:r>
            <a:r>
              <a:rPr lang="zh-CN" altLang="en-US" dirty="0" smtClean="0"/>
              <a:t>轮的炉石对决，由</a:t>
            </a:r>
            <a:r>
              <a:rPr lang="en-US" altLang="zh-CN" dirty="0" smtClean="0"/>
              <a:t>Alice</a:t>
            </a:r>
            <a:r>
              <a:rPr lang="zh-CN" altLang="en-US" dirty="0" smtClean="0"/>
              <a:t>先手。</a:t>
            </a:r>
            <a:endParaRPr lang="en-US" altLang="zh-CN" dirty="0" smtClean="0"/>
          </a:p>
          <a:p>
            <a:r>
              <a:rPr lang="en-US" altLang="zh-CN" dirty="0"/>
              <a:t> </a:t>
            </a:r>
            <a:r>
              <a:rPr lang="en-US" altLang="zh-CN" dirty="0" smtClean="0"/>
              <a:t>        Alice</a:t>
            </a:r>
            <a:r>
              <a:rPr lang="zh-CN" altLang="en-US" dirty="0" smtClean="0"/>
              <a:t>每回合抽</a:t>
            </a:r>
            <a:r>
              <a:rPr lang="en-US" altLang="zh-CN" dirty="0" smtClean="0"/>
              <a:t>m</a:t>
            </a:r>
            <a:r>
              <a:rPr lang="zh-CN" altLang="en-US" dirty="0" smtClean="0"/>
              <a:t>张卡，每张</a:t>
            </a:r>
            <a:r>
              <a:rPr lang="en-US" altLang="zh-CN" dirty="0" smtClean="0"/>
              <a:t>Alice</a:t>
            </a:r>
            <a:r>
              <a:rPr lang="zh-CN" altLang="en-US" dirty="0" smtClean="0"/>
              <a:t>的卡都是随从卡，具有攻击力</a:t>
            </a:r>
            <a:r>
              <a:rPr lang="en-US" altLang="zh-CN" dirty="0" err="1" smtClean="0"/>
              <a:t>ATKi</a:t>
            </a:r>
            <a:r>
              <a:rPr lang="zh-CN" altLang="en-US" dirty="0" smtClean="0"/>
              <a:t>和生命值</a:t>
            </a:r>
            <a:r>
              <a:rPr lang="en-US" altLang="zh-CN" dirty="0" err="1" smtClean="0"/>
              <a:t>HPi</a:t>
            </a:r>
            <a:r>
              <a:rPr lang="zh-CN" altLang="en-US" dirty="0" smtClean="0"/>
              <a:t>的属性，每轮</a:t>
            </a:r>
            <a:r>
              <a:rPr lang="en-US" altLang="zh-CN" dirty="0" smtClean="0"/>
              <a:t>Alice</a:t>
            </a:r>
            <a:r>
              <a:rPr lang="zh-CN" altLang="en-US" dirty="0" smtClean="0"/>
              <a:t>会从它手中的随从中选出攻击力最大的一个随从，然后再选出生命值最高的一个随从。（如果有多个最大值，则选先进入手中的那个随从）， 随从进入场上后，需要一个回合准备，从下一个回合开始，只要随从还没有被消灭，则会对</a:t>
            </a:r>
            <a:r>
              <a:rPr lang="en-US" altLang="zh-CN" dirty="0" smtClean="0"/>
              <a:t>Bob</a:t>
            </a:r>
            <a:r>
              <a:rPr lang="zh-CN" altLang="en-US" dirty="0" smtClean="0"/>
              <a:t>的</a:t>
            </a:r>
            <a:r>
              <a:rPr lang="en-US" altLang="zh-CN" dirty="0" smtClean="0"/>
              <a:t>Hero</a:t>
            </a:r>
            <a:r>
              <a:rPr lang="zh-CN" altLang="en-US" dirty="0" smtClean="0"/>
              <a:t>进行攻击。</a:t>
            </a:r>
            <a:endParaRPr lang="en-US" altLang="zh-CN" dirty="0" smtClean="0"/>
          </a:p>
          <a:p>
            <a:r>
              <a:rPr lang="en-US" altLang="zh-CN" dirty="0"/>
              <a:t> </a:t>
            </a:r>
            <a:r>
              <a:rPr lang="en-US" altLang="zh-CN" dirty="0" smtClean="0"/>
              <a:t>        Bob</a:t>
            </a:r>
            <a:r>
              <a:rPr lang="zh-CN" altLang="en-US" dirty="0" smtClean="0"/>
              <a:t>每回合抽</a:t>
            </a:r>
            <a:r>
              <a:rPr lang="en-US" altLang="zh-CN" dirty="0" smtClean="0"/>
              <a:t>1</a:t>
            </a:r>
            <a:r>
              <a:rPr lang="zh-CN" altLang="en-US" dirty="0" smtClean="0"/>
              <a:t>张卡</a:t>
            </a:r>
            <a:r>
              <a:rPr lang="en-US" altLang="zh-CN" dirty="0" smtClean="0"/>
              <a:t>Hula</a:t>
            </a:r>
            <a:r>
              <a:rPr lang="zh-CN" altLang="en-US" dirty="0" smtClean="0"/>
              <a:t>，然后会马上使用，对所有地方随从造成</a:t>
            </a:r>
            <a:r>
              <a:rPr lang="en-US" altLang="zh-CN" dirty="0" smtClean="0"/>
              <a:t>Di</a:t>
            </a:r>
            <a:r>
              <a:rPr lang="zh-CN" altLang="en-US" dirty="0" smtClean="0"/>
              <a:t>点伤害，随从的生命值小于等于</a:t>
            </a:r>
            <a:r>
              <a:rPr lang="en-US" altLang="zh-CN" dirty="0" smtClean="0"/>
              <a:t>0</a:t>
            </a:r>
            <a:r>
              <a:rPr lang="zh-CN" altLang="en-US" dirty="0" smtClean="0"/>
              <a:t>则会从场上消失。</a:t>
            </a:r>
            <a:r>
              <a:rPr lang="en-US" altLang="zh-CN" dirty="0" smtClean="0"/>
              <a:t>Bob</a:t>
            </a:r>
            <a:r>
              <a:rPr lang="zh-CN" altLang="en-US" dirty="0" smtClean="0"/>
              <a:t>的</a:t>
            </a:r>
            <a:r>
              <a:rPr lang="en-US" altLang="zh-CN" dirty="0" smtClean="0"/>
              <a:t>Hero</a:t>
            </a:r>
            <a:r>
              <a:rPr lang="zh-CN" altLang="en-US" dirty="0" smtClean="0"/>
              <a:t>有</a:t>
            </a:r>
            <a:r>
              <a:rPr lang="en-US" altLang="zh-CN" dirty="0" smtClean="0"/>
              <a:t>HP0</a:t>
            </a:r>
            <a:r>
              <a:rPr lang="zh-CN" altLang="en-US" dirty="0" smtClean="0"/>
              <a:t>的生命值，但是没有攻击力。现在求问的是</a:t>
            </a:r>
            <a:r>
              <a:rPr lang="en-US" altLang="zh-CN" dirty="0" smtClean="0"/>
              <a:t>n</a:t>
            </a:r>
            <a:r>
              <a:rPr lang="zh-CN" altLang="en-US" dirty="0" smtClean="0"/>
              <a:t>轮之后</a:t>
            </a:r>
            <a:r>
              <a:rPr lang="en-US" altLang="zh-CN" dirty="0" smtClean="0"/>
              <a:t>Bob</a:t>
            </a:r>
            <a:r>
              <a:rPr lang="zh-CN" altLang="en-US" dirty="0" smtClean="0"/>
              <a:t>的</a:t>
            </a:r>
            <a:r>
              <a:rPr lang="en-US" altLang="zh-CN" dirty="0" smtClean="0"/>
              <a:t>Hero</a:t>
            </a:r>
            <a:r>
              <a:rPr lang="zh-CN" altLang="en-US" dirty="0" smtClean="0"/>
              <a:t>是否还存活，如果存活则</a:t>
            </a:r>
            <a:r>
              <a:rPr lang="en-US" altLang="zh-CN" dirty="0" smtClean="0"/>
              <a:t>Bob</a:t>
            </a:r>
            <a:r>
              <a:rPr lang="zh-CN" altLang="en-US" dirty="0" smtClean="0"/>
              <a:t>赢，输出</a:t>
            </a:r>
            <a:r>
              <a:rPr lang="en-US" altLang="zh-CN" dirty="0" smtClean="0"/>
              <a:t>Hero</a:t>
            </a:r>
            <a:r>
              <a:rPr lang="zh-CN" altLang="en-US" dirty="0" smtClean="0"/>
              <a:t>的剩余生命值，否则输出</a:t>
            </a:r>
            <a:r>
              <a:rPr lang="en-US" altLang="zh-CN" dirty="0" smtClean="0"/>
              <a:t>Alice</a:t>
            </a:r>
            <a:r>
              <a:rPr lang="zh-CN" altLang="en-US" dirty="0" smtClean="0"/>
              <a:t>赢，并输出赢的回合。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679731" y="4126938"/>
            <a:ext cx="1056010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【</a:t>
            </a:r>
            <a:r>
              <a:rPr lang="zh-CN" altLang="en-US" dirty="0" smtClean="0"/>
              <a:t>解法</a:t>
            </a:r>
            <a:r>
              <a:rPr lang="en-US" altLang="zh-CN" dirty="0" smtClean="0"/>
              <a:t>】</a:t>
            </a:r>
          </a:p>
          <a:p>
            <a:r>
              <a:rPr lang="en-US" altLang="zh-CN" dirty="0" smtClean="0"/>
              <a:t>          STL</a:t>
            </a:r>
            <a:r>
              <a:rPr lang="zh-CN" altLang="en-US" dirty="0" smtClean="0"/>
              <a:t>的各种应用。</a:t>
            </a:r>
            <a:endParaRPr lang="en-US" altLang="zh-CN" dirty="0" smtClean="0"/>
          </a:p>
          <a:p>
            <a:r>
              <a:rPr lang="en-US" altLang="zh-CN" dirty="0" smtClean="0"/>
              <a:t>         </a:t>
            </a:r>
            <a:r>
              <a:rPr lang="zh-CN" altLang="en-US" dirty="0" smtClean="0"/>
              <a:t>首先对最大值的维护，可以使用一个</a:t>
            </a:r>
            <a:r>
              <a:rPr lang="en-US" altLang="zh-CN" dirty="0" err="1" smtClean="0"/>
              <a:t>priority_queue</a:t>
            </a:r>
            <a:r>
              <a:rPr lang="en-US" altLang="zh-CN" dirty="0" smtClean="0"/>
              <a:t>&lt;pair&lt;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&gt; &gt;</a:t>
            </a:r>
            <a:r>
              <a:rPr lang="zh-CN" altLang="en-US" dirty="0" smtClean="0"/>
              <a:t>进行双关键字比较</a:t>
            </a:r>
            <a:endParaRPr lang="en-US" altLang="zh-CN" dirty="0" smtClean="0"/>
          </a:p>
          <a:p>
            <a:r>
              <a:rPr lang="en-US" altLang="zh-CN" dirty="0"/>
              <a:t> </a:t>
            </a:r>
            <a:r>
              <a:rPr lang="en-US" altLang="zh-CN" dirty="0" smtClean="0"/>
              <a:t>        </a:t>
            </a:r>
            <a:r>
              <a:rPr lang="zh-CN" altLang="en-US" dirty="0" smtClean="0"/>
              <a:t>然后维护一个当前的攻击力总和与当前呼啦的伤害总和，并使用</a:t>
            </a:r>
            <a:r>
              <a:rPr lang="en-US" altLang="zh-CN" dirty="0" smtClean="0"/>
              <a:t>map</a:t>
            </a:r>
            <a:r>
              <a:rPr lang="zh-CN" altLang="en-US" dirty="0" smtClean="0"/>
              <a:t>类似的方式，维护生命值的区间。如果当前有一个随从进入场地，那么它的攻击力加到攻击力总和，并将</a:t>
            </a:r>
            <a:r>
              <a:rPr lang="en-US" altLang="zh-CN" dirty="0" err="1" smtClean="0"/>
              <a:t>HPi+sum</a:t>
            </a:r>
            <a:r>
              <a:rPr lang="en-US" altLang="zh-CN" dirty="0" smtClean="0"/>
              <a:t>(Di)</a:t>
            </a:r>
            <a:r>
              <a:rPr lang="zh-CN" altLang="en-US" dirty="0" smtClean="0"/>
              <a:t>插入到</a:t>
            </a:r>
            <a:r>
              <a:rPr lang="en-US" altLang="zh-CN" dirty="0" smtClean="0"/>
              <a:t>map</a:t>
            </a:r>
            <a:r>
              <a:rPr lang="zh-CN" altLang="en-US" dirty="0" smtClean="0"/>
              <a:t>中，并更新当前的</a:t>
            </a:r>
            <a:r>
              <a:rPr lang="en-US" altLang="zh-CN" dirty="0" smtClean="0"/>
              <a:t>sum(Di), </a:t>
            </a:r>
            <a:r>
              <a:rPr lang="zh-CN" altLang="en-US" dirty="0" smtClean="0"/>
              <a:t>将</a:t>
            </a:r>
            <a:r>
              <a:rPr lang="en-US" altLang="zh-CN" dirty="0" smtClean="0"/>
              <a:t>map</a:t>
            </a:r>
            <a:r>
              <a:rPr lang="zh-CN" altLang="en-US" dirty="0" smtClean="0"/>
              <a:t>里少于</a:t>
            </a:r>
            <a:r>
              <a:rPr lang="en-US" altLang="zh-CN" dirty="0" smtClean="0"/>
              <a:t>sum(Di)</a:t>
            </a:r>
            <a:r>
              <a:rPr lang="zh-CN" altLang="en-US" dirty="0" smtClean="0"/>
              <a:t>的生命值删除，并减去对应的攻击力即可。</a:t>
            </a:r>
            <a:endParaRPr lang="en-US" altLang="zh-CN" dirty="0" smtClean="0"/>
          </a:p>
          <a:p>
            <a:r>
              <a:rPr lang="en-US" altLang="zh-CN" dirty="0"/>
              <a:t> </a:t>
            </a:r>
            <a:r>
              <a:rPr lang="en-US" altLang="zh-CN" dirty="0" smtClean="0"/>
              <a:t>        O(</a:t>
            </a:r>
            <a:r>
              <a:rPr lang="en-US" altLang="zh-CN" dirty="0" err="1" smtClean="0"/>
              <a:t>nlogn</a:t>
            </a:r>
            <a:r>
              <a:rPr lang="en-US" altLang="zh-CN" dirty="0" smtClean="0"/>
              <a:t>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96461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351370" y="404602"/>
            <a:ext cx="78088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C</a:t>
            </a:r>
            <a:r>
              <a:rPr lang="en-US" altLang="zh-CN" sz="2400" dirty="0" smtClean="0"/>
              <a:t>. </a:t>
            </a:r>
            <a:r>
              <a:rPr lang="en-US" altLang="zh-CN" sz="2400" dirty="0" err="1" smtClean="0"/>
              <a:t>PowerUp</a:t>
            </a:r>
            <a:endParaRPr lang="zh-CN" altLang="en-US" sz="2400" dirty="0"/>
          </a:p>
        </p:txBody>
      </p:sp>
      <p:sp>
        <p:nvSpPr>
          <p:cNvPr id="3" name="文本框 2"/>
          <p:cNvSpPr txBox="1"/>
          <p:nvPr/>
        </p:nvSpPr>
        <p:spPr>
          <a:xfrm>
            <a:off x="566442" y="1294726"/>
            <a:ext cx="107543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【</a:t>
            </a:r>
            <a:r>
              <a:rPr lang="zh-CN" altLang="en-US" dirty="0" smtClean="0"/>
              <a:t>题目大意</a:t>
            </a:r>
            <a:r>
              <a:rPr lang="en-US" altLang="zh-CN" dirty="0" smtClean="0"/>
              <a:t>】</a:t>
            </a:r>
          </a:p>
          <a:p>
            <a:r>
              <a:rPr lang="en-US" altLang="zh-CN" dirty="0"/>
              <a:t> </a:t>
            </a:r>
            <a:r>
              <a:rPr lang="en-US" altLang="zh-CN" dirty="0" smtClean="0"/>
              <a:t>        Bob</a:t>
            </a:r>
            <a:r>
              <a:rPr lang="zh-CN" altLang="en-US" dirty="0" smtClean="0"/>
              <a:t>打算测试</a:t>
            </a:r>
            <a:r>
              <a:rPr lang="en-US" altLang="zh-CN" dirty="0" smtClean="0"/>
              <a:t>4</a:t>
            </a:r>
            <a:r>
              <a:rPr lang="zh-CN" altLang="en-US" dirty="0" smtClean="0"/>
              <a:t>种新卡，</a:t>
            </a:r>
            <a:r>
              <a:rPr lang="en-US" altLang="zh-CN" dirty="0" smtClean="0"/>
              <a:t>4</a:t>
            </a:r>
            <a:r>
              <a:rPr lang="zh-CN" altLang="en-US" dirty="0" smtClean="0"/>
              <a:t>种卡的效果分别是</a:t>
            </a:r>
            <a:endParaRPr lang="en-US" altLang="zh-CN" dirty="0" smtClean="0"/>
          </a:p>
          <a:p>
            <a:r>
              <a:rPr lang="zh-CN" altLang="en-US" dirty="0" smtClean="0"/>
              <a:t>（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）增加一点攻击力</a:t>
            </a:r>
            <a:endParaRPr lang="en-US" altLang="zh-CN" dirty="0" smtClean="0"/>
          </a:p>
          <a:p>
            <a:r>
              <a:rPr lang="zh-CN" altLang="en-US" dirty="0" smtClean="0"/>
              <a:t>（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）如果当前攻击力是</a:t>
            </a:r>
            <a:r>
              <a:rPr lang="en-US" altLang="zh-CN" dirty="0" smtClean="0"/>
              <a:t>2</a:t>
            </a:r>
            <a:r>
              <a:rPr lang="zh-CN" altLang="en-US" dirty="0" smtClean="0"/>
              <a:t>的倍数，那么攻击力变成原来的</a:t>
            </a:r>
            <a:r>
              <a:rPr lang="en-US" altLang="zh-CN" dirty="0" smtClean="0"/>
              <a:t>p2</a:t>
            </a:r>
            <a:r>
              <a:rPr lang="zh-CN" altLang="en-US" dirty="0" smtClean="0"/>
              <a:t>倍</a:t>
            </a:r>
            <a:endParaRPr lang="en-US" altLang="zh-CN" dirty="0"/>
          </a:p>
          <a:p>
            <a:r>
              <a:rPr lang="zh-CN" altLang="en-US" dirty="0" smtClean="0"/>
              <a:t>（</a:t>
            </a:r>
            <a:r>
              <a:rPr lang="en-US" altLang="zh-CN" dirty="0" smtClean="0"/>
              <a:t>3</a:t>
            </a:r>
            <a:r>
              <a:rPr lang="zh-CN" altLang="en-US" dirty="0" smtClean="0"/>
              <a:t>）</a:t>
            </a:r>
            <a:r>
              <a:rPr lang="zh-CN" altLang="en-US" dirty="0"/>
              <a:t>如果当前攻击力</a:t>
            </a:r>
            <a:r>
              <a:rPr lang="zh-CN" altLang="en-US" dirty="0" smtClean="0"/>
              <a:t>是</a:t>
            </a:r>
            <a:r>
              <a:rPr lang="en-US" altLang="zh-CN" dirty="0" smtClean="0"/>
              <a:t>3</a:t>
            </a:r>
            <a:r>
              <a:rPr lang="zh-CN" altLang="en-US" dirty="0" smtClean="0"/>
              <a:t>的</a:t>
            </a:r>
            <a:r>
              <a:rPr lang="zh-CN" altLang="en-US" dirty="0"/>
              <a:t>倍数，那么攻击力变成原来的</a:t>
            </a:r>
            <a:r>
              <a:rPr lang="en-US" altLang="zh-CN" dirty="0" smtClean="0"/>
              <a:t>p3</a:t>
            </a:r>
            <a:r>
              <a:rPr lang="zh-CN" altLang="en-US" dirty="0" smtClean="0"/>
              <a:t>倍</a:t>
            </a:r>
            <a:endParaRPr lang="zh-CN" altLang="en-US" dirty="0"/>
          </a:p>
          <a:p>
            <a:r>
              <a:rPr lang="zh-CN" altLang="en-US" dirty="0" smtClean="0"/>
              <a:t>（</a:t>
            </a:r>
            <a:r>
              <a:rPr lang="en-US" altLang="zh-CN" dirty="0" smtClean="0"/>
              <a:t>4</a:t>
            </a:r>
            <a:r>
              <a:rPr lang="zh-CN" altLang="en-US" dirty="0" smtClean="0"/>
              <a:t>）</a:t>
            </a:r>
            <a:r>
              <a:rPr lang="zh-CN" altLang="en-US" dirty="0"/>
              <a:t>如果当前攻击力</a:t>
            </a:r>
            <a:r>
              <a:rPr lang="zh-CN" altLang="en-US" dirty="0" smtClean="0"/>
              <a:t>是</a:t>
            </a:r>
            <a:r>
              <a:rPr lang="en-US" altLang="zh-CN" dirty="0" smtClean="0"/>
              <a:t>5</a:t>
            </a:r>
            <a:r>
              <a:rPr lang="zh-CN" altLang="en-US" dirty="0" smtClean="0"/>
              <a:t>的</a:t>
            </a:r>
            <a:r>
              <a:rPr lang="zh-CN" altLang="en-US" dirty="0"/>
              <a:t>倍数，那么攻击力变成原来的</a:t>
            </a:r>
            <a:r>
              <a:rPr lang="en-US" altLang="zh-CN" dirty="0" smtClean="0"/>
              <a:t>p5</a:t>
            </a:r>
            <a:r>
              <a:rPr lang="zh-CN" altLang="en-US" dirty="0" smtClean="0"/>
              <a:t>倍</a:t>
            </a:r>
            <a:endParaRPr lang="en-US" altLang="zh-CN" dirty="0"/>
          </a:p>
          <a:p>
            <a:endParaRPr lang="zh-CN" altLang="en-US" dirty="0"/>
          </a:p>
          <a:p>
            <a:r>
              <a:rPr lang="zh-CN" altLang="en-US" dirty="0" smtClean="0"/>
              <a:t>现在给出每种卡的数量分别是</a:t>
            </a:r>
            <a:r>
              <a:rPr lang="en-US" altLang="zh-CN" dirty="0" smtClean="0"/>
              <a:t>a, b, c, d</a:t>
            </a:r>
            <a:r>
              <a:rPr lang="zh-CN" altLang="en-US" dirty="0" smtClean="0"/>
              <a:t>和测试卡的当前攻击力</a:t>
            </a:r>
            <a:r>
              <a:rPr lang="en-US" altLang="zh-CN" dirty="0" smtClean="0"/>
              <a:t>ATK, </a:t>
            </a:r>
            <a:r>
              <a:rPr lang="zh-CN" altLang="en-US" dirty="0" smtClean="0"/>
              <a:t>求问能获得最大的攻击力的多少。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566442" y="3859901"/>
            <a:ext cx="1056010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【</a:t>
            </a:r>
            <a:r>
              <a:rPr lang="zh-CN" altLang="en-US" dirty="0" smtClean="0"/>
              <a:t>解法</a:t>
            </a:r>
            <a:r>
              <a:rPr lang="en-US" altLang="zh-CN" dirty="0" smtClean="0"/>
              <a:t>】</a:t>
            </a:r>
          </a:p>
          <a:p>
            <a:r>
              <a:rPr lang="en-US" altLang="zh-CN" dirty="0" smtClean="0"/>
              <a:t>          DP</a:t>
            </a:r>
          </a:p>
          <a:p>
            <a:r>
              <a:rPr lang="en-US" altLang="zh-CN" dirty="0" smtClean="0"/>
              <a:t>          </a:t>
            </a:r>
            <a:r>
              <a:rPr lang="zh-CN" altLang="en-US" dirty="0" smtClean="0"/>
              <a:t>用</a:t>
            </a:r>
            <a:r>
              <a:rPr lang="en-US" altLang="zh-CN" dirty="0" err="1" smtClean="0"/>
              <a:t>dp</a:t>
            </a:r>
            <a:r>
              <a:rPr lang="en-US" altLang="zh-CN" dirty="0" smtClean="0"/>
              <a:t>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][j][k][t][p]</a:t>
            </a:r>
            <a:r>
              <a:rPr lang="zh-CN" altLang="en-US" dirty="0" smtClean="0"/>
              <a:t>表示用了分别</a:t>
            </a:r>
            <a:r>
              <a:rPr lang="en-US" altLang="zh-CN" dirty="0" err="1" smtClean="0"/>
              <a:t>i</a:t>
            </a:r>
            <a:r>
              <a:rPr lang="zh-CN" altLang="en-US" dirty="0" smtClean="0"/>
              <a:t>、</a:t>
            </a:r>
            <a:r>
              <a:rPr lang="en-US" altLang="zh-CN" dirty="0" smtClean="0"/>
              <a:t>j</a:t>
            </a:r>
            <a:r>
              <a:rPr lang="zh-CN" altLang="en-US" dirty="0" smtClean="0"/>
              <a:t>、</a:t>
            </a:r>
            <a:r>
              <a:rPr lang="en-US" altLang="zh-CN" dirty="0" smtClean="0"/>
              <a:t>k</a:t>
            </a:r>
            <a:r>
              <a:rPr lang="zh-CN" altLang="en-US" dirty="0" smtClean="0"/>
              <a:t>、</a:t>
            </a:r>
            <a:r>
              <a:rPr lang="en-US" altLang="zh-CN" dirty="0" smtClean="0"/>
              <a:t>t</a:t>
            </a:r>
            <a:r>
              <a:rPr lang="zh-CN" altLang="en-US" dirty="0" smtClean="0"/>
              <a:t>并且当前最大值对于</a:t>
            </a:r>
            <a:r>
              <a:rPr lang="en-US" altLang="zh-CN" dirty="0" smtClean="0"/>
              <a:t>2, 3, 5</a:t>
            </a:r>
            <a:r>
              <a:rPr lang="zh-CN" altLang="en-US" dirty="0" smtClean="0"/>
              <a:t>的模是</a:t>
            </a:r>
            <a:r>
              <a:rPr lang="en-US" altLang="zh-CN" dirty="0" smtClean="0"/>
              <a:t>p</a:t>
            </a:r>
            <a:r>
              <a:rPr lang="zh-CN" altLang="en-US" dirty="0" smtClean="0"/>
              <a:t>的最大值</a:t>
            </a:r>
            <a:endParaRPr lang="en-US" altLang="zh-CN" dirty="0" smtClean="0"/>
          </a:p>
          <a:p>
            <a:r>
              <a:rPr lang="en-US" altLang="zh-CN" dirty="0" smtClean="0"/>
              <a:t>          </a:t>
            </a:r>
            <a:r>
              <a:rPr lang="zh-CN" altLang="en-US" dirty="0" smtClean="0"/>
              <a:t>转移</a:t>
            </a:r>
            <a:r>
              <a:rPr lang="en-US" altLang="zh-CN" dirty="0" smtClean="0"/>
              <a:t>:</a:t>
            </a:r>
          </a:p>
          <a:p>
            <a:r>
              <a:rPr lang="en-US" altLang="zh-CN" dirty="0" smtClean="0"/>
              <a:t>	</a:t>
            </a:r>
            <a:r>
              <a:rPr lang="en-US" altLang="zh-CN" dirty="0" err="1" smtClean="0"/>
              <a:t>dp</a:t>
            </a:r>
            <a:r>
              <a:rPr lang="en-US" altLang="zh-CN" dirty="0" smtClean="0"/>
              <a:t>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 + 1][j][k][t][(p + 1) % 30] = max(</a:t>
            </a:r>
            <a:r>
              <a:rPr lang="en-US" altLang="zh-CN" dirty="0" err="1" smtClean="0"/>
              <a:t>dp</a:t>
            </a:r>
            <a:r>
              <a:rPr lang="en-US" altLang="zh-CN" dirty="0" smtClean="0"/>
              <a:t>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][j][k][t][p])</a:t>
            </a:r>
          </a:p>
          <a:p>
            <a:r>
              <a:rPr lang="en-US" altLang="zh-CN" dirty="0" smtClean="0"/>
              <a:t>	</a:t>
            </a:r>
            <a:r>
              <a:rPr lang="en-US" altLang="zh-CN" dirty="0" err="1" smtClean="0"/>
              <a:t>dp</a:t>
            </a:r>
            <a:r>
              <a:rPr lang="en-US" altLang="zh-CN" dirty="0" smtClean="0"/>
              <a:t>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][j+1][</a:t>
            </a:r>
            <a:r>
              <a:rPr lang="en-US" altLang="zh-CN" dirty="0"/>
              <a:t>k][t</a:t>
            </a:r>
            <a:r>
              <a:rPr lang="en-US" altLang="zh-CN" dirty="0" smtClean="0"/>
              <a:t>][p * p2 </a:t>
            </a:r>
            <a:r>
              <a:rPr lang="en-US" altLang="zh-CN" dirty="0"/>
              <a:t>% 30] = max(</a:t>
            </a:r>
            <a:r>
              <a:rPr lang="en-US" altLang="zh-CN" dirty="0" err="1"/>
              <a:t>dp</a:t>
            </a:r>
            <a:r>
              <a:rPr lang="en-US" altLang="zh-CN" dirty="0"/>
              <a:t>[</a:t>
            </a:r>
            <a:r>
              <a:rPr lang="en-US" altLang="zh-CN" dirty="0" err="1"/>
              <a:t>i</a:t>
            </a:r>
            <a:r>
              <a:rPr lang="en-US" altLang="zh-CN" dirty="0"/>
              <a:t>][j][k][t][p</a:t>
            </a:r>
            <a:r>
              <a:rPr lang="en-US" altLang="zh-CN" dirty="0" smtClean="0"/>
              <a:t>])	(p % 2 == 0)</a:t>
            </a:r>
            <a:endParaRPr lang="en-US" altLang="zh-CN" dirty="0"/>
          </a:p>
          <a:p>
            <a:r>
              <a:rPr lang="en-US" altLang="zh-CN" dirty="0"/>
              <a:t>	</a:t>
            </a:r>
            <a:r>
              <a:rPr lang="en-US" altLang="zh-CN" dirty="0" err="1" smtClean="0"/>
              <a:t>dp</a:t>
            </a:r>
            <a:r>
              <a:rPr lang="en-US" altLang="zh-CN" dirty="0" smtClean="0"/>
              <a:t>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][</a:t>
            </a:r>
            <a:r>
              <a:rPr lang="en-US" altLang="zh-CN" dirty="0"/>
              <a:t>j][</a:t>
            </a:r>
            <a:r>
              <a:rPr lang="en-US" altLang="zh-CN" dirty="0" smtClean="0"/>
              <a:t>k+1][</a:t>
            </a:r>
            <a:r>
              <a:rPr lang="en-US" altLang="zh-CN" dirty="0"/>
              <a:t>t</a:t>
            </a:r>
            <a:r>
              <a:rPr lang="en-US" altLang="zh-CN" dirty="0" smtClean="0"/>
              <a:t>][p * p3 </a:t>
            </a:r>
            <a:r>
              <a:rPr lang="en-US" altLang="zh-CN" dirty="0"/>
              <a:t>% 30] = max(</a:t>
            </a:r>
            <a:r>
              <a:rPr lang="en-US" altLang="zh-CN" dirty="0" err="1"/>
              <a:t>dp</a:t>
            </a:r>
            <a:r>
              <a:rPr lang="en-US" altLang="zh-CN" dirty="0"/>
              <a:t>[</a:t>
            </a:r>
            <a:r>
              <a:rPr lang="en-US" altLang="zh-CN" dirty="0" err="1"/>
              <a:t>i</a:t>
            </a:r>
            <a:r>
              <a:rPr lang="en-US" altLang="zh-CN" dirty="0"/>
              <a:t>][j][k][t][p</a:t>
            </a:r>
            <a:r>
              <a:rPr lang="en-US" altLang="zh-CN" dirty="0" smtClean="0"/>
              <a:t>])	(p % 3 == 0)</a:t>
            </a:r>
            <a:endParaRPr lang="en-US" altLang="zh-CN" dirty="0"/>
          </a:p>
          <a:p>
            <a:r>
              <a:rPr lang="en-US" altLang="zh-CN" dirty="0" smtClean="0"/>
              <a:t>	</a:t>
            </a:r>
            <a:r>
              <a:rPr lang="en-US" altLang="zh-CN" dirty="0" err="1" smtClean="0"/>
              <a:t>dp</a:t>
            </a:r>
            <a:r>
              <a:rPr lang="en-US" altLang="zh-CN" dirty="0" smtClean="0"/>
              <a:t>[</a:t>
            </a:r>
            <a:r>
              <a:rPr lang="en-US" altLang="zh-CN" dirty="0" err="1" smtClean="0"/>
              <a:t>i</a:t>
            </a:r>
            <a:r>
              <a:rPr lang="en-US" altLang="zh-CN" dirty="0" smtClean="0"/>
              <a:t>][</a:t>
            </a:r>
            <a:r>
              <a:rPr lang="en-US" altLang="zh-CN" dirty="0"/>
              <a:t>j][k][</a:t>
            </a:r>
            <a:r>
              <a:rPr lang="en-US" altLang="zh-CN" dirty="0" smtClean="0"/>
              <a:t>t+1][p * p5 </a:t>
            </a:r>
            <a:r>
              <a:rPr lang="en-US" altLang="zh-CN" dirty="0"/>
              <a:t>% 30] = max(</a:t>
            </a:r>
            <a:r>
              <a:rPr lang="en-US" altLang="zh-CN" dirty="0" err="1"/>
              <a:t>dp</a:t>
            </a:r>
            <a:r>
              <a:rPr lang="en-US" altLang="zh-CN" dirty="0"/>
              <a:t>[</a:t>
            </a:r>
            <a:r>
              <a:rPr lang="en-US" altLang="zh-CN" dirty="0" err="1"/>
              <a:t>i</a:t>
            </a:r>
            <a:r>
              <a:rPr lang="en-US" altLang="zh-CN" dirty="0"/>
              <a:t>][j][k][t][p</a:t>
            </a:r>
            <a:r>
              <a:rPr lang="en-US" altLang="zh-CN" dirty="0" smtClean="0"/>
              <a:t>])	(p % 5 == 0)</a:t>
            </a:r>
          </a:p>
          <a:p>
            <a:r>
              <a:rPr lang="en-US" altLang="zh-CN" dirty="0" smtClean="0"/>
              <a:t>          </a:t>
            </a:r>
            <a:r>
              <a:rPr lang="zh-CN" altLang="en-US" dirty="0" smtClean="0"/>
              <a:t>注意结果会超</a:t>
            </a:r>
            <a:r>
              <a:rPr lang="en-US" altLang="zh-CN" dirty="0" smtClean="0"/>
              <a:t>long </a:t>
            </a:r>
            <a:r>
              <a:rPr lang="en-US" altLang="zh-CN" dirty="0" err="1" smtClean="0"/>
              <a:t>long</a:t>
            </a:r>
            <a:endParaRPr lang="en-US" altLang="zh-CN" dirty="0" smtClean="0"/>
          </a:p>
          <a:p>
            <a:r>
              <a:rPr lang="en-US" altLang="zh-CN" dirty="0" smtClean="0"/>
              <a:t>          O(k*n^5)</a:t>
            </a:r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41591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24034" y="214290"/>
            <a:ext cx="63579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600" dirty="0" smtClean="0"/>
              <a:t>D. Cut </a:t>
            </a:r>
            <a:r>
              <a:rPr lang="en-US" altLang="zh-CN" sz="6600" dirty="0"/>
              <a:t>Circle</a:t>
            </a:r>
            <a:endParaRPr lang="zh-CN" altLang="en-US" sz="6600" dirty="0"/>
          </a:p>
        </p:txBody>
      </p:sp>
      <p:sp>
        <p:nvSpPr>
          <p:cNvPr id="5" name="TextBox 4"/>
          <p:cNvSpPr txBox="1"/>
          <p:nvPr/>
        </p:nvSpPr>
        <p:spPr>
          <a:xfrm>
            <a:off x="987228" y="3071811"/>
            <a:ext cx="918073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 b="1" dirty="0">
                <a:latin typeface="微软雅黑" pitchFamily="34" charset="-122"/>
                <a:ea typeface="微软雅黑" pitchFamily="34" charset="-122"/>
              </a:rPr>
              <a:t>解答</a:t>
            </a:r>
            <a:r>
              <a:rPr lang="zh-CN" altLang="zh-CN" sz="2400" b="1" dirty="0">
                <a:latin typeface="微软雅黑" pitchFamily="34" charset="-122"/>
                <a:ea typeface="微软雅黑" pitchFamily="34" charset="-122"/>
              </a:rPr>
              <a:t>：</a:t>
            </a:r>
            <a:endParaRPr lang="zh-CN" altLang="zh-CN" sz="2400" b="1" dirty="0">
              <a:latin typeface="微软雅黑" pitchFamily="34" charset="-122"/>
              <a:ea typeface="微软雅黑" pitchFamily="34" charset="-122"/>
            </a:endParaRPr>
          </a:p>
          <a:p>
            <a:pPr lvl="0">
              <a:buFont typeface="Wingdings" pitchFamily="2" charset="2"/>
              <a:buChar char="l"/>
            </a:pPr>
            <a:endParaRPr lang="en-US" altLang="zh-CN" dirty="0">
              <a:latin typeface="微软雅黑" pitchFamily="34" charset="-122"/>
              <a:ea typeface="微软雅黑" pitchFamily="34" charset="-122"/>
            </a:endParaRPr>
          </a:p>
          <a:p>
            <a:pPr lvl="0">
              <a:buFont typeface="Wingdings" pitchFamily="2" charset="2"/>
              <a:buChar char="l"/>
            </a:pP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令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b[</a:t>
            </a:r>
            <a:r>
              <a:rPr lang="en-US" altLang="zh-CN" dirty="0" err="1">
                <a:latin typeface="微软雅黑" pitchFamily="34" charset="-122"/>
                <a:ea typeface="微软雅黑" pitchFamily="34" charset="-122"/>
              </a:rPr>
              <a:t>i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]=a[</a:t>
            </a:r>
            <a:r>
              <a:rPr lang="en-US" altLang="zh-CN" dirty="0" err="1">
                <a:latin typeface="微软雅黑" pitchFamily="34" charset="-122"/>
                <a:ea typeface="微软雅黑" pitchFamily="34" charset="-122"/>
              </a:rPr>
              <a:t>i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]*a[i+1]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，题目转化为在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b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里面取至多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m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个数，两两不相邻</a:t>
            </a:r>
            <a:endParaRPr lang="en-US" altLang="zh-CN" dirty="0">
              <a:latin typeface="微软雅黑" pitchFamily="34" charset="-122"/>
              <a:ea typeface="微软雅黑" pitchFamily="34" charset="-122"/>
            </a:endParaRPr>
          </a:p>
          <a:p>
            <a:pPr lvl="0">
              <a:buFont typeface="Wingdings" pitchFamily="2" charset="2"/>
              <a:buChar char="l"/>
            </a:pPr>
            <a:endParaRPr lang="zh-CN" altLang="zh-CN" dirty="0">
              <a:latin typeface="微软雅黑" pitchFamily="34" charset="-122"/>
              <a:ea typeface="微软雅黑" pitchFamily="34" charset="-122"/>
            </a:endParaRPr>
          </a:p>
          <a:p>
            <a:pPr lvl="0">
              <a:buFont typeface="Wingdings" pitchFamily="2" charset="2"/>
              <a:buChar char="l"/>
            </a:pP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借鉴网络流中的残量网络思想，可以“反悔”</a:t>
            </a:r>
            <a:endParaRPr lang="en-US" altLang="zh-CN" dirty="0">
              <a:latin typeface="微软雅黑" pitchFamily="34" charset="-122"/>
              <a:ea typeface="微软雅黑" pitchFamily="34" charset="-122"/>
            </a:endParaRPr>
          </a:p>
          <a:p>
            <a:pPr lvl="0">
              <a:buFont typeface="Wingdings" pitchFamily="2" charset="2"/>
              <a:buChar char="l"/>
            </a:pPr>
            <a:endParaRPr lang="zh-CN" altLang="zh-CN" dirty="0">
              <a:latin typeface="微软雅黑" pitchFamily="34" charset="-122"/>
              <a:ea typeface="微软雅黑" pitchFamily="34" charset="-122"/>
            </a:endParaRPr>
          </a:p>
          <a:p>
            <a:pPr lvl="0">
              <a:buFont typeface="Wingdings" pitchFamily="2" charset="2"/>
              <a:buChar char="l"/>
            </a:pP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用堆维护，先将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b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全部放入堆中，每次从堆中取出一个最大的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b[k]</a:t>
            </a:r>
          </a:p>
          <a:p>
            <a:pPr lvl="0">
              <a:buFont typeface="Wingdings" pitchFamily="2" charset="2"/>
              <a:buChar char="l"/>
            </a:pPr>
            <a:endParaRPr lang="zh-CN" altLang="zh-CN" dirty="0">
              <a:latin typeface="微软雅黑" pitchFamily="34" charset="-122"/>
              <a:ea typeface="微软雅黑" pitchFamily="34" charset="-122"/>
            </a:endParaRPr>
          </a:p>
          <a:p>
            <a:pPr lvl="0">
              <a:buFont typeface="Wingdings" pitchFamily="2" charset="2"/>
              <a:buChar char="l"/>
            </a:pP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在堆中删去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 b[k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的左邻居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] 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、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 b[k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的右邻居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]</a:t>
            </a:r>
          </a:p>
          <a:p>
            <a:pPr lvl="0">
              <a:buFont typeface="Wingdings" pitchFamily="2" charset="2"/>
              <a:buChar char="l"/>
            </a:pPr>
            <a:endParaRPr lang="zh-CN" altLang="zh-CN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87228" y="1428736"/>
            <a:ext cx="1003412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题意</a:t>
            </a:r>
            <a:r>
              <a:rPr lang="zh-CN" altLang="zh-CN" sz="2400" b="1" dirty="0">
                <a:latin typeface="微软雅黑" pitchFamily="34" charset="-122"/>
                <a:ea typeface="微软雅黑" pitchFamily="34" charset="-122"/>
              </a:rPr>
              <a:t>：</a:t>
            </a:r>
            <a:endParaRPr lang="zh-CN" altLang="zh-CN" sz="2400" b="1" dirty="0">
              <a:latin typeface="微软雅黑" pitchFamily="34" charset="-122"/>
              <a:ea typeface="微软雅黑" pitchFamily="34" charset="-122"/>
            </a:endParaRPr>
          </a:p>
          <a:p>
            <a:endParaRPr lang="en-US" altLang="zh-CN" dirty="0">
              <a:latin typeface="微软雅黑" pitchFamily="34" charset="-122"/>
              <a:ea typeface="微软雅黑" pitchFamily="34" charset="-122"/>
            </a:endParaRPr>
          </a:p>
          <a:p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一个环上有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n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个数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a[1]~a[n]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，两个相邻的数称为“一段”，这段的价值为两个数之积，求剪下至多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m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段能获得的最大价值。</a:t>
            </a:r>
            <a:endParaRPr lang="zh-CN" altLang="zh-CN" dirty="0"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37079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66910" y="4286256"/>
            <a:ext cx="80010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细节</a:t>
            </a:r>
            <a:r>
              <a:rPr lang="zh-CN" altLang="zh-CN" sz="2400" b="1" dirty="0">
                <a:latin typeface="微软雅黑" pitchFamily="34" charset="-122"/>
                <a:ea typeface="微软雅黑" pitchFamily="34" charset="-122"/>
              </a:rPr>
              <a:t>：</a:t>
            </a:r>
            <a:endParaRPr lang="zh-CN" altLang="zh-CN" sz="2400" b="1" dirty="0">
              <a:latin typeface="微软雅黑" pitchFamily="34" charset="-122"/>
              <a:ea typeface="微软雅黑" pitchFamily="34" charset="-122"/>
            </a:endParaRPr>
          </a:p>
          <a:p>
            <a:pPr>
              <a:buFont typeface="Wingdings" pitchFamily="2" charset="2"/>
              <a:buChar char="l"/>
            </a:pPr>
            <a:endParaRPr lang="en-US" altLang="zh-CN" dirty="0">
              <a:latin typeface="微软雅黑" pitchFamily="34" charset="-122"/>
              <a:ea typeface="微软雅黑" pitchFamily="34" charset="-122"/>
            </a:endParaRPr>
          </a:p>
          <a:p>
            <a:pPr>
              <a:buFont typeface="Wingdings" pitchFamily="2" charset="2"/>
              <a:buChar char="l"/>
            </a:pP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如果哪次从堆中取出负数则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break</a:t>
            </a:r>
          </a:p>
          <a:p>
            <a:pPr>
              <a:buFont typeface="Wingdings" pitchFamily="2" charset="2"/>
              <a:buChar char="l"/>
            </a:pPr>
            <a:endParaRPr lang="en-US" altLang="zh-CN" dirty="0">
              <a:latin typeface="微软雅黑" pitchFamily="34" charset="-122"/>
              <a:ea typeface="微软雅黑" pitchFamily="34" charset="-122"/>
            </a:endParaRPr>
          </a:p>
          <a:p>
            <a:pPr>
              <a:buFont typeface="Wingdings" pitchFamily="2" charset="2"/>
              <a:buChar char="l"/>
            </a:pP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在堆中记录每个点的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index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来判断是否被删除，或者手写堆删除定点</a:t>
            </a:r>
            <a:endParaRPr lang="zh-CN" altLang="zh-CN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66910" y="1357298"/>
            <a:ext cx="800105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 b="1" dirty="0">
                <a:latin typeface="微软雅黑" pitchFamily="34" charset="-122"/>
                <a:ea typeface="微软雅黑" pitchFamily="34" charset="-122"/>
              </a:rPr>
              <a:t>解答：</a:t>
            </a:r>
          </a:p>
          <a:p>
            <a:pPr lvl="0">
              <a:buFont typeface="Wingdings" pitchFamily="2" charset="2"/>
              <a:buChar char="l"/>
            </a:pPr>
            <a:endParaRPr lang="en-US" altLang="zh-CN" dirty="0">
              <a:latin typeface="微软雅黑" pitchFamily="34" charset="-122"/>
              <a:ea typeface="微软雅黑" pitchFamily="34" charset="-122"/>
            </a:endParaRPr>
          </a:p>
          <a:p>
            <a:pPr lvl="0">
              <a:buFont typeface="Wingdings" pitchFamily="2" charset="2"/>
              <a:buChar char="l"/>
            </a:pP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但是，我们知道 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b[k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的左邻居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] +b[k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的右邻居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]&gt;b[k] 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是很有可能的</a:t>
            </a:r>
            <a:endParaRPr lang="en-US" altLang="zh-CN" dirty="0">
              <a:latin typeface="微软雅黑" pitchFamily="34" charset="-122"/>
              <a:ea typeface="微软雅黑" pitchFamily="34" charset="-122"/>
            </a:endParaRPr>
          </a:p>
          <a:p>
            <a:pPr lvl="0">
              <a:buFont typeface="Wingdings" pitchFamily="2" charset="2"/>
              <a:buChar char="l"/>
            </a:pPr>
            <a:endParaRPr lang="zh-CN" altLang="zh-CN" dirty="0">
              <a:latin typeface="微软雅黑" pitchFamily="34" charset="-122"/>
              <a:ea typeface="微软雅黑" pitchFamily="34" charset="-122"/>
            </a:endParaRPr>
          </a:p>
          <a:p>
            <a:pPr lvl="0">
              <a:buFont typeface="Wingdings" pitchFamily="2" charset="2"/>
              <a:buChar char="l"/>
            </a:pP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为了“反悔”，令</a:t>
            </a:r>
            <a:r>
              <a:rPr lang="en-US" altLang="zh-CN" dirty="0" err="1">
                <a:latin typeface="微软雅黑" pitchFamily="34" charset="-122"/>
                <a:ea typeface="微软雅黑" pitchFamily="34" charset="-122"/>
              </a:rPr>
              <a:t>new_b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[k]=b[k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的左邻居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]+b[k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的右邻居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]-b[k]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，更新左右邻居关系后将其加入堆中（代替原来的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b[k]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），如果之后取了新的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b[k]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，就是一种“反悔”的操作</a:t>
            </a:r>
            <a:endParaRPr lang="en-US" altLang="zh-CN" dirty="0">
              <a:latin typeface="微软雅黑" pitchFamily="34" charset="-122"/>
              <a:ea typeface="微软雅黑" pitchFamily="34" charset="-122"/>
            </a:endParaRPr>
          </a:p>
          <a:p>
            <a:pPr lvl="0">
              <a:buFont typeface="Wingdings" pitchFamily="2" charset="2"/>
              <a:buChar char="l"/>
            </a:pPr>
            <a:endParaRPr lang="zh-CN" altLang="zh-CN" dirty="0">
              <a:latin typeface="微软雅黑" pitchFamily="34" charset="-122"/>
              <a:ea typeface="微软雅黑" pitchFamily="34" charset="-122"/>
            </a:endParaRPr>
          </a:p>
          <a:p>
            <a:pPr lvl="0">
              <a:buFont typeface="Wingdings" pitchFamily="2" charset="2"/>
              <a:buChar char="l"/>
            </a:pP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取</a:t>
            </a: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m</a:t>
            </a:r>
            <a:r>
              <a:rPr lang="zh-CN" altLang="zh-CN" dirty="0">
                <a:latin typeface="微软雅黑" pitchFamily="34" charset="-122"/>
                <a:ea typeface="微软雅黑" pitchFamily="34" charset="-122"/>
              </a:rPr>
              <a:t>次即可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24034" y="214290"/>
            <a:ext cx="63579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600" dirty="0"/>
              <a:t>Cut Circle</a:t>
            </a:r>
            <a:endParaRPr lang="zh-CN" altLang="en-US" sz="6600" dirty="0"/>
          </a:p>
        </p:txBody>
      </p:sp>
    </p:spTree>
    <p:extLst>
      <p:ext uri="{BB962C8B-B14F-4D97-AF65-F5344CB8AC3E}">
        <p14:creationId xmlns:p14="http://schemas.microsoft.com/office/powerpoint/2010/main" val="336409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99856" y="145657"/>
            <a:ext cx="7772400" cy="1034759"/>
          </a:xfrm>
        </p:spPr>
        <p:txBody>
          <a:bodyPr>
            <a:normAutofit/>
          </a:bodyPr>
          <a:lstStyle/>
          <a:p>
            <a:r>
              <a:rPr lang="en-US" altLang="zh-CN" sz="4400" dirty="0"/>
              <a:t>F</a:t>
            </a:r>
            <a:r>
              <a:rPr lang="en-US" altLang="zh-CN" sz="4400" dirty="0" smtClean="0"/>
              <a:t>. </a:t>
            </a:r>
            <a:r>
              <a:rPr lang="en-US" altLang="zh-CN" sz="4400" dirty="0"/>
              <a:t>Parity Modulo P</a:t>
            </a:r>
            <a:endParaRPr lang="zh-CN" altLang="en-US" sz="4400" dirty="0"/>
          </a:p>
        </p:txBody>
      </p:sp>
      <p:sp>
        <p:nvSpPr>
          <p:cNvPr id="3" name="文本框 2"/>
          <p:cNvSpPr txBox="1"/>
          <p:nvPr/>
        </p:nvSpPr>
        <p:spPr>
          <a:xfrm>
            <a:off x="749597" y="1553671"/>
            <a:ext cx="100209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题目大意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</a:p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输入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X, 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求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X mod (2</a:t>
            </a:r>
            <a:r>
              <a:rPr lang="en-US" altLang="zh-CN" baseline="30000" dirty="0" smtClean="0"/>
              <a:t>3021377</a:t>
            </a:r>
            <a:r>
              <a:rPr lang="en-US" altLang="zh-CN" dirty="0" smtClean="0"/>
              <a:t> - 1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) mod 2.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83432" y="3127255"/>
            <a:ext cx="105003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【</a:t>
            </a:r>
            <a:r>
              <a:rPr lang="zh-CN" altLang="en-US" dirty="0">
                <a:latin typeface="微软雅黑" pitchFamily="34" charset="-122"/>
                <a:ea typeface="微软雅黑" pitchFamily="34" charset="-122"/>
              </a:rPr>
              <a:t>解法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】</a:t>
            </a:r>
          </a:p>
          <a:p>
            <a:pPr indent="457200">
              <a:lnSpc>
                <a:spcPct val="150000"/>
              </a:lnSpc>
            </a:pPr>
            <a:r>
              <a:rPr lang="en-US" altLang="zh-CN" dirty="0">
                <a:latin typeface="微软雅黑" pitchFamily="34" charset="-122"/>
                <a:ea typeface="微软雅黑" pitchFamily="34" charset="-122"/>
              </a:rPr>
              <a:t>	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小数据直接输出，大数据随机，因为题目给定了输入文件大小，可以发现只有</a:t>
            </a:r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4</a:t>
            </a:r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组大数据</a:t>
            </a:r>
            <a:endParaRPr lang="en-US" altLang="zh-CN" dirty="0"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57507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1153</Words>
  <Application>Microsoft Office PowerPoint</Application>
  <PresentationFormat>宽屏</PresentationFormat>
  <Paragraphs>90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5" baseType="lpstr">
      <vt:lpstr>宋体</vt:lpstr>
      <vt:lpstr>微软雅黑</vt:lpstr>
      <vt:lpstr>Arial</vt:lpstr>
      <vt:lpstr>Calibri</vt:lpstr>
      <vt:lpstr>Calibri Light</vt:lpstr>
      <vt:lpstr>Wingdings</vt:lpstr>
      <vt:lpstr>Office 主题</vt:lpstr>
      <vt:lpstr>PowerPoint 演示文稿</vt:lpstr>
      <vt:lpstr>E. Love Letters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F. Parity Modulo P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丛明皓</dc:creator>
  <cp:lastModifiedBy>JY F</cp:lastModifiedBy>
  <cp:revision>31</cp:revision>
  <dcterms:created xsi:type="dcterms:W3CDTF">2015-07-25T00:52:46Z</dcterms:created>
  <dcterms:modified xsi:type="dcterms:W3CDTF">2015-07-25T04:33:13Z</dcterms:modified>
</cp:coreProperties>
</file>